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2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Mickey en </a:t>
            </a:r>
            <a:r>
              <a:rPr lang="nl-NL" dirty="0" err="1" smtClean="0"/>
              <a:t>Goofy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Tijdens deze opdrachten mag je je lesbrief gebruiken.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943" y="104503"/>
            <a:ext cx="10816046" cy="5936859"/>
          </a:xfrm>
        </p:spPr>
        <p:txBody>
          <a:bodyPr>
            <a:noAutofit/>
          </a:bodyPr>
          <a:lstStyle/>
          <a:p>
            <a:r>
              <a:rPr lang="nl-NL" sz="2500" dirty="0" smtClean="0"/>
              <a:t>Bereken </a:t>
            </a:r>
            <a:r>
              <a:rPr lang="nl-NL" sz="2500" dirty="0"/>
              <a:t>de brutowinstmarge van de autodealer? </a:t>
            </a:r>
          </a:p>
          <a:p>
            <a:r>
              <a:rPr lang="nl-NL" sz="2500" dirty="0"/>
              <a:t>€ 4.500 verkoop - € 100 =  € 4.400 winst.   </a:t>
            </a:r>
          </a:p>
          <a:p>
            <a:r>
              <a:rPr lang="nl-NL" sz="2500" dirty="0"/>
              <a:t>Winstmarge t.o.v de inkoopprijs = 4400 /100 x 100 = 4400 %</a:t>
            </a:r>
          </a:p>
          <a:p>
            <a:r>
              <a:rPr lang="nl-NL" sz="2500" dirty="0"/>
              <a:t>Winstmarge t.o.v de verkoopprijs  = 4400 / 4500 x 100 % = 97,8 %</a:t>
            </a:r>
          </a:p>
          <a:p>
            <a:r>
              <a:rPr lang="nl-NL" sz="2500" dirty="0"/>
              <a:t> </a:t>
            </a:r>
          </a:p>
          <a:p>
            <a:r>
              <a:rPr lang="nl-NL" sz="2500" dirty="0" smtClean="0"/>
              <a:t>Wat </a:t>
            </a:r>
            <a:r>
              <a:rPr lang="nl-NL" sz="2500" dirty="0"/>
              <a:t>zijn eventuele overheadkosten voor deze autodealer? </a:t>
            </a:r>
          </a:p>
          <a:p>
            <a:r>
              <a:rPr lang="nl-NL" sz="2500" dirty="0"/>
              <a:t>De huur van het parkeerterrein, de huur van het gebouw, afschrijvingskosten van inventaris.</a:t>
            </a:r>
          </a:p>
          <a:p>
            <a:r>
              <a:rPr lang="nl-NL" sz="2500" dirty="0"/>
              <a:t>Bij eigendom: afschrijvingskosten van gebouwtje, rente voor lening, afschrijvingskosten inventaris.</a:t>
            </a:r>
          </a:p>
          <a:p>
            <a:r>
              <a:rPr lang="nl-NL" sz="2500" dirty="0"/>
              <a:t> </a:t>
            </a:r>
          </a:p>
          <a:p>
            <a:r>
              <a:rPr lang="nl-NL" sz="2500" dirty="0" err="1"/>
              <a:t>Evt</a:t>
            </a:r>
            <a:r>
              <a:rPr lang="nl-NL" sz="2500" dirty="0"/>
              <a:t> toevoeging: Garantie tot aan de deur: mag dit? Wat is wettelijk verplicht bij tweedehands auto’s? </a:t>
            </a:r>
          </a:p>
          <a:p>
            <a:r>
              <a:rPr lang="nl-NL" sz="2500" dirty="0"/>
              <a:t>Wettelijke garantietermijn voor tweedehands auto’s is 6 maanden.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1887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/>
          <a:lstStyle/>
          <a:p>
            <a:r>
              <a:rPr lang="nl-NL" dirty="0" smtClean="0"/>
              <a:t>Maak groepjes van 4 en lees de strip </a:t>
            </a:r>
            <a:r>
              <a:rPr lang="nl-NL" dirty="0" err="1" smtClean="0"/>
              <a:t>mickey</a:t>
            </a:r>
            <a:r>
              <a:rPr lang="nl-NL" dirty="0" smtClean="0"/>
              <a:t> en </a:t>
            </a:r>
            <a:r>
              <a:rPr lang="nl-NL" dirty="0" err="1" smtClean="0"/>
              <a:t>goofy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4766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/>
              <a:t>5</a:t>
            </a:r>
            <a:r>
              <a:rPr lang="nl-NL" sz="2500" dirty="0" smtClean="0"/>
              <a:t> minuten de tijd.</a:t>
            </a:r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6745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Maak vraag 1 en 2, splits vervolgens je groepje op in 2 groepjes van 2 en maak vragen 3 of 4 (afhankelijk welk groepje je zit)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4766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348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Vraag 1:</a:t>
            </a:r>
          </a:p>
          <a:p>
            <a:r>
              <a:rPr lang="nl-NL" sz="2500" dirty="0"/>
              <a:t>Een persoonlijke lening of doorlopend krediet ligt het meest voor de hand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Vraag 2:</a:t>
            </a:r>
          </a:p>
          <a:p>
            <a:pPr lvl="0"/>
            <a:r>
              <a:rPr lang="nl-NL" sz="2500" dirty="0"/>
              <a:t>(gericht op de opbouw van het contract, er vindt bijvoorbeeld geen aanbetaling plaats). </a:t>
            </a:r>
          </a:p>
          <a:p>
            <a:r>
              <a:rPr lang="nl-NL" sz="2500" dirty="0"/>
              <a:t>Geen controle van het inkomen van de klant, geen aanbetaling vereist, geen controle of G nog meer leningen heeft en of hij die netjes afbetaalt (BKR-toetsing)</a:t>
            </a:r>
            <a:br>
              <a:rPr lang="nl-NL" sz="2500" dirty="0"/>
            </a:b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0401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sz="2500" dirty="0" smtClean="0"/>
              <a:t>Vraag 3:</a:t>
            </a:r>
            <a:r>
              <a:rPr lang="nl-NL" sz="2500" dirty="0"/>
              <a:t>(Contractuele afspraken vanuit verkoper).</a:t>
            </a:r>
          </a:p>
          <a:p>
            <a:r>
              <a:rPr lang="nl-NL" sz="2500" dirty="0"/>
              <a:t>Dat hij de auto in beslag neemt als de klant niet aan zijn betalingsverplichting (rente + aflossing) voldoet. Dat de klant de auto </a:t>
            </a:r>
            <a:r>
              <a:rPr lang="nl-NL" sz="2500" dirty="0" smtClean="0"/>
              <a:t>verzekert.</a:t>
            </a:r>
          </a:p>
          <a:p>
            <a:pPr lvl="0"/>
            <a:r>
              <a:rPr lang="nl-NL" sz="2500" dirty="0" smtClean="0"/>
              <a:t>Vraag 4:</a:t>
            </a:r>
            <a:r>
              <a:rPr lang="nl-NL" sz="2500" dirty="0"/>
              <a:t>(Contractuele afspraken vanuit consument).</a:t>
            </a:r>
          </a:p>
          <a:p>
            <a:pPr lvl="0"/>
            <a:r>
              <a:rPr lang="nl-NL" sz="2500" dirty="0"/>
              <a:t>Garantietermijn. Mogelijkheid om contract open te breken bij pech zoals werkloosheid.</a:t>
            </a:r>
          </a:p>
          <a:p>
            <a:pPr lvl="0"/>
            <a:r>
              <a:rPr lang="nl-NL" sz="2500" dirty="0"/>
              <a:t>Wat te doen bij schade. 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8738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vraag 5,6 en 7. kom je er niet uit? Gebruik de lesbrief.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4766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302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09006"/>
            <a:ext cx="9274002" cy="5820325"/>
          </a:xfrm>
        </p:spPr>
        <p:txBody>
          <a:bodyPr/>
          <a:lstStyle/>
          <a:p>
            <a:r>
              <a:rPr lang="nl-NL" dirty="0" smtClean="0"/>
              <a:t>Vraag: 5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r>
              <a:rPr lang="nl-NL" dirty="0" smtClean="0"/>
              <a:t>Vraag 6:</a:t>
            </a:r>
          </a:p>
          <a:p>
            <a:endParaRPr lang="nl-NL" dirty="0" smtClean="0"/>
          </a:p>
          <a:p>
            <a:endParaRPr lang="nl-NL" dirty="0" smtClean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578183"/>
              </p:ext>
            </p:extLst>
          </p:nvPr>
        </p:nvGraphicFramePr>
        <p:xfrm>
          <a:off x="236092" y="656458"/>
          <a:ext cx="11955908" cy="1956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3365"/>
                <a:gridCol w="2443370"/>
                <a:gridCol w="2411275"/>
                <a:gridCol w="2552212"/>
                <a:gridCol w="2225686"/>
              </a:tblGrid>
              <a:tr h="48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 dirty="0">
                          <a:effectLst/>
                        </a:rPr>
                        <a:t>Jaar</a:t>
                      </a:r>
                      <a:endParaRPr lang="nl-NL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 dirty="0">
                          <a:effectLst/>
                        </a:rPr>
                        <a:t>Schuld begin</a:t>
                      </a:r>
                      <a:endParaRPr lang="nl-NL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Rente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Aflossing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Schuld eind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 dirty="0">
                          <a:effectLst/>
                        </a:rPr>
                        <a:t>1</a:t>
                      </a:r>
                      <a:endParaRPr lang="nl-NL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 dirty="0">
                          <a:effectLst/>
                        </a:rPr>
                        <a:t>€ 7.000</a:t>
                      </a:r>
                      <a:endParaRPr lang="nl-NL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 dirty="0">
                          <a:effectLst/>
                        </a:rPr>
                        <a:t>€ </a:t>
                      </a:r>
                      <a:r>
                        <a:rPr lang="nl-NL" sz="2500" dirty="0" smtClean="0">
                          <a:effectLst/>
                        </a:rPr>
                        <a:t>560</a:t>
                      </a:r>
                      <a:endParaRPr lang="nl-NL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€ 1400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€ 5.600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2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 dirty="0">
                          <a:effectLst/>
                        </a:rPr>
                        <a:t>€ 5.600</a:t>
                      </a:r>
                      <a:endParaRPr lang="nl-NL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 dirty="0">
                          <a:effectLst/>
                        </a:rPr>
                        <a:t>€ </a:t>
                      </a:r>
                      <a:r>
                        <a:rPr lang="nl-NL" sz="2500" dirty="0" smtClean="0">
                          <a:effectLst/>
                        </a:rPr>
                        <a:t>448</a:t>
                      </a:r>
                      <a:endParaRPr lang="nl-NL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€ 1400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€ 4.200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3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€ 4.200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 dirty="0">
                          <a:effectLst/>
                        </a:rPr>
                        <a:t>€ </a:t>
                      </a:r>
                      <a:r>
                        <a:rPr lang="nl-NL" sz="2500" dirty="0" smtClean="0">
                          <a:effectLst/>
                        </a:rPr>
                        <a:t>336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>
                          <a:effectLst/>
                        </a:rPr>
                        <a:t>€ 1400</a:t>
                      </a:r>
                      <a:endParaRPr lang="nl-NL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500" dirty="0">
                          <a:effectLst/>
                        </a:rPr>
                        <a:t>€ 2.800</a:t>
                      </a:r>
                      <a:endParaRPr lang="nl-NL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210893"/>
              </p:ext>
            </p:extLst>
          </p:nvPr>
        </p:nvGraphicFramePr>
        <p:xfrm>
          <a:off x="236092" y="4163478"/>
          <a:ext cx="11880442" cy="2313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896"/>
                <a:gridCol w="2054268"/>
                <a:gridCol w="2256993"/>
                <a:gridCol w="1270402"/>
                <a:gridCol w="2378627"/>
                <a:gridCol w="3109256"/>
              </a:tblGrid>
              <a:tr h="1282280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 dirty="0">
                          <a:effectLst/>
                        </a:rPr>
                        <a:t>Jaar</a:t>
                      </a:r>
                      <a:endParaRPr lang="nl-NL" sz="2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Schuld begin</a:t>
                      </a:r>
                      <a:endParaRPr lang="nl-NL" sz="2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 dirty="0">
                          <a:effectLst/>
                        </a:rPr>
                        <a:t>Termijnbedrag</a:t>
                      </a:r>
                      <a:endParaRPr lang="nl-NL" sz="2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 dirty="0">
                          <a:effectLst/>
                        </a:rPr>
                        <a:t>Rente</a:t>
                      </a:r>
                      <a:endParaRPr lang="nl-NL" sz="2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Aflossing</a:t>
                      </a:r>
                      <a:endParaRPr lang="nl-NL" sz="2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 dirty="0">
                          <a:effectLst/>
                        </a:rPr>
                        <a:t>Schuld eind</a:t>
                      </a:r>
                      <a:endParaRPr lang="nl-NL" sz="2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</a:tr>
              <a:tr h="291722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1</a:t>
                      </a:r>
                      <a:endParaRPr lang="nl-NL" sz="2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€ 7.000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€ 1.616,82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€ 560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€ 1.056,82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€ 5.943,18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</a:tr>
              <a:tr h="291722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2</a:t>
                      </a:r>
                      <a:endParaRPr lang="nl-NL" sz="2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€ 5.733,10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€ 1.616,82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€ 458,65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€ 1.158,17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€ 4.574,93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</a:tr>
              <a:tr h="291722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3</a:t>
                      </a:r>
                      <a:endParaRPr lang="nl-NL" sz="2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€ 4.402,94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€ 1.616,82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€ 352,24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>
                          <a:effectLst/>
                        </a:rPr>
                        <a:t>€ 1.264,58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2200" u="none" strike="noStrike" dirty="0">
                          <a:effectLst/>
                        </a:rPr>
                        <a:t>€ 3.138,36</a:t>
                      </a:r>
                      <a:endParaRPr lang="nl-NL" sz="2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395" marR="8395" marT="83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59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Vraag 7:</a:t>
            </a:r>
          </a:p>
          <a:p>
            <a:r>
              <a:rPr lang="nl-NL" sz="2500" dirty="0"/>
              <a:t>Een hypotheek krijg je op onroerend goed. Een auto is geen onroerend, maar een roerend goed.</a:t>
            </a:r>
          </a:p>
          <a:p>
            <a:r>
              <a:rPr lang="nl-NL" sz="2500" dirty="0"/>
              <a:t>Het huis dient als onderpand voor de lening.</a:t>
            </a:r>
          </a:p>
          <a:p>
            <a:r>
              <a:rPr lang="nl-NL" sz="2500" dirty="0" smtClean="0"/>
              <a:t>(auto daalt te snel in waarde)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0508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Tot slot, maak vragen 8,9,10. de antwoorden hiervan mag je opzoeken in de lesbrief hoofdstuk 3 of via je mobiel.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4766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037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</TotalTime>
  <Words>444</Words>
  <Application>Microsoft Office PowerPoint</Application>
  <PresentationFormat>Breedbeeld</PresentationFormat>
  <Paragraphs>126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Facet</vt:lpstr>
      <vt:lpstr>Les Mickey en Goofy</vt:lpstr>
      <vt:lpstr>Maak groepjes van 4 en lees de strip mickey en goofy</vt:lpstr>
      <vt:lpstr>Maak vraag 1 en 2, splits vervolgens je groepje op in 2 groepjes van 2 en maak vragen 3 of 4 (afhankelijk welk groepje je zit)</vt:lpstr>
      <vt:lpstr>Antwoorden:</vt:lpstr>
      <vt:lpstr>Antwoorden:</vt:lpstr>
      <vt:lpstr>Maak vraag 5,6 en 7. kom je er niet uit? Gebruik de lesbrief.</vt:lpstr>
      <vt:lpstr>PowerPoint-presentatie</vt:lpstr>
      <vt:lpstr>PowerPoint-presentatie</vt:lpstr>
      <vt:lpstr>Tot slot, maak vragen 8,9,10. de antwoorden hiervan mag je opzoeken in de lesbrief hoofdstuk 3 of via je mobiel.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Jacobs, B (Bas)</cp:lastModifiedBy>
  <cp:revision>24</cp:revision>
  <dcterms:created xsi:type="dcterms:W3CDTF">2016-01-11T13:38:51Z</dcterms:created>
  <dcterms:modified xsi:type="dcterms:W3CDTF">2017-09-12T10:26:17Z</dcterms:modified>
</cp:coreProperties>
</file>